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69" r:id="rId5"/>
    <p:sldId id="270" r:id="rId6"/>
    <p:sldId id="323" r:id="rId7"/>
    <p:sldId id="271" r:id="rId8"/>
    <p:sldId id="272" r:id="rId9"/>
    <p:sldId id="273" r:id="rId10"/>
    <p:sldId id="274" r:id="rId11"/>
    <p:sldId id="330" r:id="rId12"/>
    <p:sldId id="289" r:id="rId13"/>
    <p:sldId id="324" r:id="rId14"/>
    <p:sldId id="325" r:id="rId15"/>
    <p:sldId id="326" r:id="rId16"/>
    <p:sldId id="327" r:id="rId17"/>
    <p:sldId id="328" r:id="rId18"/>
    <p:sldId id="329" r:id="rId19"/>
    <p:sldId id="322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regionbilekarpaty.cz/dokumentace-pro-konecne-uzivatele-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433" y="1641556"/>
            <a:ext cx="9395791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Změny v průběhu realizace 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r>
              <a:rPr lang="cs-CZ" dirty="0"/>
              <a:t>Školení pro Konečné uživatele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B460F6A5-7FBA-4413-BF04-E9447FE5B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243047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692" y="278970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RV a vyžaduje se podpis dodatku</a:t>
            </a:r>
            <a:r>
              <a:rPr lang="cs-CZ" b="1" dirty="0"/>
              <a:t> ke 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690688"/>
            <a:ext cx="11208327" cy="516731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dirty="0"/>
              <a:t>Prodloužení </a:t>
            </a:r>
            <a:r>
              <a:rPr lang="cs-CZ" b="1" dirty="0"/>
              <a:t>termínu realizace MP nad </a:t>
            </a:r>
            <a:r>
              <a:rPr lang="cs-CZ" b="1" dirty="0" smtClean="0"/>
              <a:t>18 </a:t>
            </a:r>
            <a:r>
              <a:rPr lang="cs-CZ" b="1" dirty="0"/>
              <a:t>měsíců</a:t>
            </a:r>
            <a:r>
              <a:rPr lang="cs-CZ" dirty="0"/>
              <a:t>, maximálně však do </a:t>
            </a:r>
            <a:r>
              <a:rPr lang="cs-CZ" dirty="0" smtClean="0"/>
              <a:t>24</a:t>
            </a:r>
            <a:r>
              <a:rPr lang="cs-CZ" dirty="0" smtClean="0"/>
              <a:t> </a:t>
            </a:r>
            <a:r>
              <a:rPr lang="cs-CZ" dirty="0" smtClean="0"/>
              <a:t>měsíců (</a:t>
            </a:r>
            <a:r>
              <a:rPr lang="cs-CZ"/>
              <a:t>pokud </a:t>
            </a:r>
            <a:r>
              <a:rPr lang="cs-CZ" smtClean="0"/>
              <a:t>je </a:t>
            </a:r>
            <a:r>
              <a:rPr lang="cs-CZ" dirty="0"/>
              <a:t>mimořádná situace vyhlášená vládou ČR/SR a KU nemohl předvídat při plánování projektu takové situace či jakákoliv omezení vedoucí k plynulé realizaci),</a:t>
            </a:r>
          </a:p>
          <a:p>
            <a:pPr lvl="0" algn="just"/>
            <a:r>
              <a:rPr lang="cs-CZ" b="1" dirty="0"/>
              <a:t>Změna aktivit </a:t>
            </a:r>
            <a:r>
              <a:rPr lang="cs-CZ" dirty="0"/>
              <a:t>malého projektu (je možná jen v případě objektivních příčin),</a:t>
            </a:r>
          </a:p>
          <a:p>
            <a:pPr lvl="0" algn="just"/>
            <a:r>
              <a:rPr lang="cs-CZ" dirty="0"/>
              <a:t>Změna </a:t>
            </a:r>
            <a:r>
              <a:rPr lang="cs-CZ" b="1" dirty="0"/>
              <a:t>měřitelných ukazatelů </a:t>
            </a:r>
            <a:r>
              <a:rPr lang="cs-CZ" dirty="0"/>
              <a:t>(změna ukazatelů je možná pouze v případě objektivních příčin, může mít za následek snížení poskytnutého NFP z veřejných zdrojů),</a:t>
            </a:r>
          </a:p>
          <a:p>
            <a:pPr lvl="0" algn="just"/>
            <a:r>
              <a:rPr lang="cs-CZ" dirty="0"/>
              <a:t>Jakákoliv </a:t>
            </a:r>
            <a:r>
              <a:rPr lang="cs-CZ" b="1" dirty="0"/>
              <a:t>změna KU a Partnerů</a:t>
            </a:r>
            <a:r>
              <a:rPr lang="cs-CZ" dirty="0"/>
              <a:t>, při které dochází ke změně IČ</a:t>
            </a:r>
            <a:r>
              <a:rPr lang="cs-CZ" b="1" dirty="0"/>
              <a:t>, </a:t>
            </a:r>
            <a:r>
              <a:rPr lang="cs-CZ" dirty="0"/>
              <a:t>ale na základě které jsou nadále splněny podmínky výzvy, zejména splynutí, sloučení, rozdělení, změna právní formy, prodej podniku nebo jeho části, transformace a jiné formy právního nástupnictví,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81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01" y="317716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RV a vyžaduje se podpis dodatku</a:t>
            </a:r>
            <a:r>
              <a:rPr lang="cs-CZ" b="1" dirty="0"/>
              <a:t> ke 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 uvedených případech musí KU </a:t>
            </a:r>
            <a:r>
              <a:rPr lang="cs-CZ" b="1" dirty="0"/>
              <a:t>písemně zaslat </a:t>
            </a:r>
            <a:r>
              <a:rPr lang="cs-CZ" dirty="0"/>
              <a:t>národně příslušnému Správci Žádost o změnu vč. příloh (v případě změny rozpočtu přepracovaný podrobný rozpočet) minimálně 30 kalendářních dnů před plánovaným uskutečněním změny ve 2 originálních vyhotoveních a zároveň na e-mailovou adresu příslušného Správce.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 30 dnů </a:t>
            </a:r>
            <a:r>
              <a:rPr lang="cs-CZ" dirty="0"/>
              <a:t>od podání Žádosti o podstatnou změnu Správce sdělí KU </a:t>
            </a:r>
            <a:r>
              <a:rPr lang="cs-CZ" dirty="0" smtClean="0"/>
              <a:t>informaci o stavu jeho žádosti a nejpozději do 30 dní od jednání RV sdělí výsledek hlasování.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b="1" dirty="0"/>
              <a:t>Stanovisko RV </a:t>
            </a:r>
            <a:r>
              <a:rPr lang="cs-CZ" dirty="0"/>
              <a:t>je pro Správce a KU závazné.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59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NEPŘÍPUSTNÉ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67312"/>
          </a:xfrm>
        </p:spPr>
        <p:txBody>
          <a:bodyPr>
            <a:normAutofit fontScale="92500"/>
          </a:bodyPr>
          <a:lstStyle/>
          <a:p>
            <a:pPr algn="just"/>
            <a:r>
              <a:rPr lang="cs-CZ" b="1" dirty="0"/>
              <a:t>Zvýšení objemu </a:t>
            </a:r>
            <a:r>
              <a:rPr lang="cs-CZ" dirty="0"/>
              <a:t>nebo podílu finančních prostředků z EFRR,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Prodloužení doby </a:t>
            </a:r>
            <a:r>
              <a:rPr lang="cs-CZ" dirty="0"/>
              <a:t>realizace MP na více jak </a:t>
            </a:r>
            <a:r>
              <a:rPr lang="cs-CZ" dirty="0" smtClean="0"/>
              <a:t>18 </a:t>
            </a:r>
            <a:r>
              <a:rPr lang="cs-CZ" dirty="0" smtClean="0"/>
              <a:t>měsíců, případně 24 měsíců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b="1" dirty="0"/>
              <a:t>Odstoupení</a:t>
            </a:r>
            <a:r>
              <a:rPr lang="cs-CZ" dirty="0"/>
              <a:t> kteréhokoliv partnera/konečného uživatele,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Vyloučení </a:t>
            </a:r>
            <a:r>
              <a:rPr lang="cs-CZ" dirty="0"/>
              <a:t>kteréhokoliv měřitelného ukazatele,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Změna právní subjektivity </a:t>
            </a:r>
            <a:r>
              <a:rPr lang="cs-CZ" dirty="0"/>
              <a:t>kteréhokoliv partnera/konečného uživatele, na základě které nejsou splněny podmínky výzvy a kde se změnou tento stává neoprávněným typem žadatele. </a:t>
            </a:r>
          </a:p>
        </p:txBody>
      </p:sp>
    </p:spTree>
    <p:extLst>
      <p:ext uri="{BB962C8B-B14F-4D97-AF65-F5344CB8AC3E}">
        <p14:creationId xmlns:p14="http://schemas.microsoft.com/office/powerpoint/2010/main" val="152927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/>
              <a:t>COVID-19 </a:t>
            </a:r>
            <a:r>
              <a:rPr lang="cs-CZ" b="1" u="sng" dirty="0">
                <a:solidFill>
                  <a:srgbClr val="FF0000"/>
                </a:solidFill>
              </a:rPr>
              <a:t>a realizace </a:t>
            </a:r>
            <a:r>
              <a:rPr lang="cs-CZ" b="1" dirty="0"/>
              <a:t>malých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52" y="1709876"/>
            <a:ext cx="11251096" cy="484995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hledejte </a:t>
            </a:r>
            <a:r>
              <a:rPr lang="cs-CZ" b="1" dirty="0"/>
              <a:t>alternativní způsoby </a:t>
            </a:r>
            <a:r>
              <a:rPr lang="cs-CZ" dirty="0"/>
              <a:t>jak zrealizovat již nastavené aktivity,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pokud je čas nepřítel, zvažte, zda máte </a:t>
            </a:r>
            <a:r>
              <a:rPr lang="cs-CZ" b="1" dirty="0"/>
              <a:t>možnosti jak to udělat jinak, jen potřebujete projekt prodloužit</a:t>
            </a:r>
            <a:r>
              <a:rPr lang="cs-CZ" dirty="0"/>
              <a:t>,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objektivní důvody</a:t>
            </a:r>
            <a:r>
              <a:rPr lang="cs-CZ" dirty="0"/>
              <a:t> + </a:t>
            </a:r>
            <a:r>
              <a:rPr lang="cs-CZ" b="1" dirty="0"/>
              <a:t>adekvátní návrhy </a:t>
            </a:r>
            <a:r>
              <a:rPr lang="cs-CZ" dirty="0"/>
              <a:t>řešení a termínů = </a:t>
            </a:r>
            <a:r>
              <a:rPr lang="cs-CZ" b="1" dirty="0"/>
              <a:t>žádost o prodloužení</a:t>
            </a:r>
            <a:r>
              <a:rPr lang="cs-CZ" dirty="0"/>
              <a:t> lhůty realizace MP,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možné realizovat malý projekt po dobu delší než 18 měsíců. </a:t>
            </a:r>
            <a:r>
              <a:rPr lang="cs-CZ" b="1" dirty="0"/>
              <a:t>Doba realizace však nesmí být delší než 24 měsíců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0689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/>
              <a:t>COVID-19 </a:t>
            </a:r>
            <a:r>
              <a:rPr lang="cs-CZ" b="1" u="sng" dirty="0">
                <a:solidFill>
                  <a:srgbClr val="FF0000"/>
                </a:solidFill>
              </a:rPr>
              <a:t>a prodloužení </a:t>
            </a:r>
            <a:r>
              <a:rPr lang="cs-CZ" b="1" dirty="0"/>
              <a:t>realizace 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325562"/>
            <a:ext cx="11251096" cy="5532437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dirty="0"/>
              <a:t>každý takový případ bude </a:t>
            </a:r>
            <a:r>
              <a:rPr lang="cs-CZ" b="1" dirty="0"/>
              <a:t>posuzován individuálně</a:t>
            </a:r>
            <a:r>
              <a:rPr lang="cs-CZ" dirty="0"/>
              <a:t>,</a:t>
            </a:r>
          </a:p>
          <a:p>
            <a:pPr algn="just">
              <a:spcAft>
                <a:spcPts val="600"/>
              </a:spcAft>
            </a:pPr>
            <a:endParaRPr lang="cs-CZ" sz="1200" dirty="0"/>
          </a:p>
          <a:p>
            <a:pPr algn="just">
              <a:spcAft>
                <a:spcPts val="600"/>
              </a:spcAft>
            </a:pPr>
            <a:r>
              <a:rPr lang="cs-CZ" dirty="0"/>
              <a:t>případy </a:t>
            </a:r>
            <a:r>
              <a:rPr lang="cs-CZ" b="1" dirty="0"/>
              <a:t>musí mít přímou spojitost s omezením realizace těch aktivit</a:t>
            </a:r>
            <a:r>
              <a:rPr lang="cs-CZ" dirty="0"/>
              <a:t>, které měly/mají být realizované v období </a:t>
            </a:r>
            <a:r>
              <a:rPr lang="cs-CZ" b="1" dirty="0"/>
              <a:t>po vyhlášení mimořádné situace vládou ČR/SR,</a:t>
            </a:r>
          </a:p>
          <a:p>
            <a:pPr algn="just">
              <a:spcAft>
                <a:spcPts val="600"/>
              </a:spcAft>
            </a:pPr>
            <a:endParaRPr lang="cs-CZ" sz="1200" b="1" dirty="0"/>
          </a:p>
          <a:p>
            <a:pPr algn="just">
              <a:spcAft>
                <a:spcPts val="600"/>
              </a:spcAft>
            </a:pPr>
            <a:r>
              <a:rPr lang="cs-CZ" b="1" dirty="0"/>
              <a:t>rozhodnutí v této věci přijímá Regionální výbor </a:t>
            </a:r>
            <a:r>
              <a:rPr lang="cs-CZ" dirty="0"/>
              <a:t>(možné i v oběžné proceduře) po odůvodnění poskytnutém konečným uživatelem </a:t>
            </a:r>
            <a:r>
              <a:rPr lang="cs-CZ" b="1" u="sng" dirty="0">
                <a:solidFill>
                  <a:srgbClr val="FF0000"/>
                </a:solidFill>
              </a:rPr>
              <a:t>prostřednictvím Žádosti o změnu </a:t>
            </a:r>
            <a:r>
              <a:rPr lang="cs-CZ" dirty="0"/>
              <a:t>(formulář na webu), </a:t>
            </a:r>
          </a:p>
          <a:p>
            <a:pPr algn="just">
              <a:spcAft>
                <a:spcPts val="600"/>
              </a:spcAft>
            </a:pPr>
            <a:endParaRPr lang="cs-CZ" sz="1200" dirty="0"/>
          </a:p>
          <a:p>
            <a:pPr algn="just">
              <a:spcAft>
                <a:spcPts val="600"/>
              </a:spcAft>
            </a:pPr>
            <a:r>
              <a:rPr lang="cs-CZ" dirty="0"/>
              <a:t>po projednání Regionálním výborem bude třeba </a:t>
            </a:r>
            <a:r>
              <a:rPr lang="cs-CZ" b="1" dirty="0"/>
              <a:t>Dodatku smlouvy</a:t>
            </a:r>
            <a:r>
              <a:rPr lang="cs-CZ" dirty="0"/>
              <a:t> o poskytnutí nenávratného finančního příspěvku.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57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/>
              <a:t>COVID-19 </a:t>
            </a:r>
            <a:r>
              <a:rPr lang="cs-CZ" b="1" u="sng" dirty="0">
                <a:solidFill>
                  <a:srgbClr val="FF0000"/>
                </a:solidFill>
              </a:rPr>
              <a:t>a žádost o změnu </a:t>
            </a:r>
            <a:r>
              <a:rPr lang="cs-CZ" b="1" dirty="0"/>
              <a:t>realizace MP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52" y="1484589"/>
            <a:ext cx="11251096" cy="461141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cs-CZ" b="1" dirty="0"/>
              <a:t>Konečný uživatel musí nahlásit Správci: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b="1" dirty="0"/>
          </a:p>
          <a:p>
            <a:pPr algn="just">
              <a:spcAft>
                <a:spcPts val="600"/>
              </a:spcAft>
            </a:pPr>
            <a:r>
              <a:rPr lang="cs-CZ" b="1" dirty="0"/>
              <a:t>e-mailem</a:t>
            </a:r>
            <a:r>
              <a:rPr lang="cs-CZ" dirty="0"/>
              <a:t> alespoň </a:t>
            </a:r>
            <a:r>
              <a:rPr lang="cs-CZ" b="1" dirty="0"/>
              <a:t>3</a:t>
            </a:r>
            <a:r>
              <a:rPr lang="cs-CZ" b="1" dirty="0" smtClean="0"/>
              <a:t> </a:t>
            </a:r>
            <a:r>
              <a:rPr lang="cs-CZ" b="1" dirty="0"/>
              <a:t>kal. dní před </a:t>
            </a:r>
            <a:r>
              <a:rPr lang="cs-CZ" dirty="0"/>
              <a:t>uskutečněním – pokud přestupuje na </a:t>
            </a:r>
            <a:r>
              <a:rPr lang="cs-CZ" b="1" dirty="0"/>
              <a:t>alternativní způsob realizace aktivity</a:t>
            </a:r>
            <a:r>
              <a:rPr lang="cs-CZ" dirty="0"/>
              <a:t>, Správce se ke změně vyjádří.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cs-CZ" sz="1800" dirty="0" smtClean="0"/>
              <a:t>	(podstatná změna, kterou schvaluje Správce a není potřeba dodatek ke Smlouvě o poskytnutí NFP)</a:t>
            </a:r>
            <a:endParaRPr lang="cs-CZ" sz="1800" dirty="0"/>
          </a:p>
          <a:p>
            <a:pPr algn="just">
              <a:spcAft>
                <a:spcPts val="600"/>
              </a:spcAft>
            </a:pPr>
            <a:r>
              <a:rPr lang="cs-CZ" b="1" dirty="0"/>
              <a:t>e-mailem a následně poštou 30 kal. dní </a:t>
            </a:r>
            <a:r>
              <a:rPr lang="cs-CZ" dirty="0"/>
              <a:t>před uskutečněním – pokud se týká </a:t>
            </a:r>
            <a:r>
              <a:rPr lang="cs-CZ" b="1" dirty="0"/>
              <a:t>prodloužení termínu realizace </a:t>
            </a:r>
            <a:r>
              <a:rPr lang="cs-CZ" dirty="0"/>
              <a:t>MP.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sz="1800" dirty="0" smtClean="0"/>
              <a:t>(podstatná změna, vyžaduje se podpis dodatku ke Smlouvě o poskytnutí NFP)</a:t>
            </a:r>
            <a:endParaRPr lang="cs-CZ" dirty="0"/>
          </a:p>
          <a:p>
            <a:pPr marL="0" indent="0" algn="just">
              <a:spcAft>
                <a:spcPts val="600"/>
              </a:spcAft>
              <a:buNone/>
            </a:pPr>
            <a:endParaRPr lang="cs-CZ" dirty="0"/>
          </a:p>
          <a:p>
            <a:pPr marL="0" indent="0" algn="just">
              <a:spcAft>
                <a:spcPts val="600"/>
              </a:spcAft>
              <a:buNone/>
            </a:pPr>
            <a:endParaRPr lang="cs-CZ" dirty="0"/>
          </a:p>
          <a:p>
            <a:pPr algn="just">
              <a:spcAft>
                <a:spcPts val="600"/>
              </a:spcAft>
            </a:pPr>
            <a:endParaRPr lang="cs-CZ" sz="12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174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7" y="795131"/>
            <a:ext cx="11595529" cy="1325563"/>
          </a:xfrm>
        </p:spPr>
        <p:txBody>
          <a:bodyPr>
            <a:normAutofit fontScale="90000"/>
          </a:bodyPr>
          <a:lstStyle/>
          <a:p>
            <a:pPr marL="0" indent="0">
              <a:spcAft>
                <a:spcPts val="600"/>
              </a:spcAft>
            </a:pPr>
            <a:r>
              <a:rPr lang="cs-CZ" sz="3100" dirty="0"/>
              <a:t>Formulář žádosti je na webových stránkách Správce:</a:t>
            </a:r>
            <a:br>
              <a:rPr lang="cs-CZ" sz="3100" dirty="0"/>
            </a:br>
            <a:r>
              <a:rPr lang="cs-CZ" sz="3100" dirty="0">
                <a:hlinkClick r:id="rId2"/>
              </a:rPr>
              <a:t>https://www.regionbilekarpaty.cz/dokumentace-pro-konecne-uzivatele-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325562"/>
            <a:ext cx="11251096" cy="5532437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cs-CZ" dirty="0"/>
          </a:p>
          <a:p>
            <a:pPr algn="just">
              <a:spcAft>
                <a:spcPts val="600"/>
              </a:spcAft>
            </a:pPr>
            <a:endParaRPr lang="cs-CZ" sz="1200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2B82AD56-15FF-4A04-BC16-D2176B4B7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97" y="1927776"/>
            <a:ext cx="11900205" cy="493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4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52" y="1484589"/>
            <a:ext cx="11251096" cy="461141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cs-CZ" dirty="0"/>
          </a:p>
          <a:p>
            <a:pPr marL="0" indent="0" algn="just">
              <a:spcAft>
                <a:spcPts val="600"/>
              </a:spcAft>
              <a:buNone/>
            </a:pPr>
            <a:endParaRPr lang="cs-CZ" dirty="0"/>
          </a:p>
          <a:p>
            <a:pPr algn="just">
              <a:spcAft>
                <a:spcPts val="600"/>
              </a:spcAft>
            </a:pPr>
            <a:endParaRPr lang="cs-CZ" sz="1200" dirty="0"/>
          </a:p>
          <a:p>
            <a:pPr algn="just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B57D1D8B-92CC-4909-8D33-A2BB3828D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531" y="0"/>
            <a:ext cx="92882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51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1AF25147-734B-47B2-9212-2BF4E4A49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1" y="517870"/>
            <a:ext cx="11193497" cy="58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81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966"/>
            <a:ext cx="9144000" cy="2048954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=""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5110"/>
            <a:ext cx="9144000" cy="204895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Ing. Karolina Ondrůšková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r>
              <a:rPr lang="cs-CZ" dirty="0"/>
              <a:t>573 776 055, 732 444 118</a:t>
            </a:r>
          </a:p>
        </p:txBody>
      </p:sp>
    </p:spTree>
    <p:extLst>
      <p:ext uri="{BB962C8B-B14F-4D97-AF65-F5344CB8AC3E}">
        <p14:creationId xmlns:p14="http://schemas.microsoft.com/office/powerpoint/2010/main" val="12410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ECC5A8C-DCC4-4011-8145-A0AB526A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61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V případě, že nelze realizovat MP přesně podle schválené </a:t>
            </a:r>
            <a:r>
              <a:rPr lang="cs-CZ" dirty="0" err="1"/>
              <a:t>ŽoNFP</a:t>
            </a:r>
            <a:r>
              <a:rPr lang="cs-CZ" dirty="0"/>
              <a:t> a uzavřené Smlouvy o NFP, může dojít k jeho změně, ale je třeba: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b="1" dirty="0"/>
              <a:t>zavčas</a:t>
            </a:r>
            <a:r>
              <a:rPr lang="cs-CZ" sz="2800" dirty="0"/>
              <a:t> konzultovat,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/>
              <a:t>charakterizovat </a:t>
            </a:r>
            <a:r>
              <a:rPr lang="cs-CZ" sz="2800" b="1" dirty="0"/>
              <a:t>druh změny </a:t>
            </a:r>
            <a:r>
              <a:rPr lang="cs-CZ" sz="2800" dirty="0"/>
              <a:t>(e-mailem hlásit veškeré změny a dle toho se určí závažnost a druh změny).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A34C4D0E-F463-45AD-B246-CEB47C9C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001"/>
            <a:ext cx="10515600" cy="1325563"/>
          </a:xfrm>
        </p:spPr>
        <p:txBody>
          <a:bodyPr/>
          <a:lstStyle/>
          <a:p>
            <a:r>
              <a:rPr lang="cs-CZ" b="1" dirty="0"/>
              <a:t>Změny v malém projektu</a:t>
            </a:r>
          </a:p>
        </p:txBody>
      </p:sp>
    </p:spTree>
    <p:extLst>
      <p:ext uri="{BB962C8B-B14F-4D97-AF65-F5344CB8AC3E}">
        <p14:creationId xmlns:p14="http://schemas.microsoft.com/office/powerpoint/2010/main" val="12220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Změny v malém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Podle závažnosti se změny dělí  na: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oznámení</a:t>
            </a:r>
            <a:r>
              <a:rPr lang="cs-CZ" sz="2800" dirty="0"/>
              <a:t> o změně údajů,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nepodstatné</a:t>
            </a:r>
            <a:r>
              <a:rPr lang="cs-CZ" sz="2800" dirty="0"/>
              <a:t> změny,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podstatné</a:t>
            </a:r>
            <a:r>
              <a:rPr lang="cs-CZ" sz="2800" dirty="0"/>
              <a:t> změny,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cs-CZ" sz="2800" dirty="0"/>
              <a:t>- </a:t>
            </a:r>
            <a:r>
              <a:rPr lang="cs-CZ" sz="2800" b="1" dirty="0"/>
              <a:t>nepřípustné</a:t>
            </a:r>
            <a:r>
              <a:rPr lang="cs-CZ" sz="2800" dirty="0"/>
              <a:t> změny.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r>
              <a:rPr lang="cs-CZ" dirty="0"/>
              <a:t>Všechny úpravy malého projektu v porovnání se Smlouvou o NFP musí být oznámeny </a:t>
            </a:r>
            <a:r>
              <a:rPr lang="cs-CZ" b="1" dirty="0"/>
              <a:t>písemně dříve, než nastanou </a:t>
            </a:r>
            <a:r>
              <a:rPr lang="cs-CZ" dirty="0"/>
              <a:t>a při jejich hlášení a schvalovaní musí být dodrženy adekvátní postupy.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Nepodstatné změny detailně popsat Správci ve formě oznámení v závěrečné zprávě.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511E9D5-E9F3-463C-9E83-59EAC99E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Oznámení o změně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B59B619-DB6C-4F75-915D-67D86A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5" y="1219544"/>
            <a:ext cx="11237842" cy="553243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KU neprodleně zasílá oznámení o změně údajů na vědomí Správci </a:t>
            </a:r>
            <a:r>
              <a:rPr lang="cs-CZ" b="1" dirty="0"/>
              <a:t>e-mailem</a:t>
            </a:r>
            <a:r>
              <a:rPr lang="cs-CZ" dirty="0"/>
              <a:t>. </a:t>
            </a:r>
          </a:p>
          <a:p>
            <a:pPr algn="just"/>
            <a:endParaRPr lang="cs-CZ" sz="1600" dirty="0"/>
          </a:p>
          <a:p>
            <a:pPr algn="just"/>
            <a:r>
              <a:rPr lang="cs-CZ" u="sng" dirty="0"/>
              <a:t>Jedná se o </a:t>
            </a:r>
            <a:r>
              <a:rPr lang="cs-CZ" b="1" u="sng" dirty="0"/>
              <a:t>následující změny údajů</a:t>
            </a:r>
            <a:r>
              <a:rPr lang="cs-CZ" u="sng" dirty="0"/>
              <a:t>: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názvu </a:t>
            </a:r>
            <a:r>
              <a:rPr lang="cs-CZ" sz="2800" dirty="0"/>
              <a:t>KU nebo partnera (v případě, že se nemění IČ),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statutárního zástupce </a:t>
            </a:r>
            <a:r>
              <a:rPr lang="cs-CZ" sz="2800" dirty="0"/>
              <a:t>KU nebo HCP (v příloze oznámení je třeba zaslat doklad o jmenování nového statutárního zástupce a výpis z rejstříku trestů),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sídla </a:t>
            </a:r>
            <a:r>
              <a:rPr lang="cs-CZ" sz="2800" dirty="0"/>
              <a:t>KU nebo HCP projektu,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kontaktních údajů </a:t>
            </a:r>
            <a:r>
              <a:rPr lang="cs-CZ" sz="2800" dirty="0"/>
              <a:t>KU nebo HCP,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Chyby</a:t>
            </a:r>
            <a:r>
              <a:rPr lang="cs-CZ" sz="2800" dirty="0"/>
              <a:t> v psaní, počítaní a jiné zřejmé nesprávnosti. </a:t>
            </a:r>
          </a:p>
        </p:txBody>
      </p:sp>
    </p:spTree>
    <p:extLst>
      <p:ext uri="{BB962C8B-B14F-4D97-AF65-F5344CB8AC3E}">
        <p14:creationId xmlns:p14="http://schemas.microsoft.com/office/powerpoint/2010/main" val="23218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077AE0-5383-43E4-AA17-097E850D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0"/>
            <a:ext cx="10515600" cy="1325563"/>
          </a:xfrm>
        </p:spPr>
        <p:txBody>
          <a:bodyPr/>
          <a:lstStyle/>
          <a:p>
            <a:r>
              <a:rPr lang="cs-CZ" b="1" dirty="0"/>
              <a:t>Nepodstatné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6D4A158-6C0E-4D70-B941-49CDEB1A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325563"/>
            <a:ext cx="11449878" cy="530052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/>
              <a:t>Nepodstatná změna rozpočtu (přesuny finančních prostředků v rámci jednotlivých kapitol do 15 %) </a:t>
            </a:r>
            <a:r>
              <a:rPr lang="cs-CZ" dirty="0"/>
              <a:t>- a zároveň požadovaná změna nemá vliv na cíle malého projektu, jeho aktivity, ani celkovou výši rozpočtu (např. záměna materiálu, jednotkové ceny, počtu kusů apod.). KU změnu podrobně popíše a zdůvodní v Závěrečné zprávě.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3000" dirty="0"/>
              <a:t>Pokud souhrnně tyto změny překročí hranici 15 % kterékoli z dotčených kapitol, bude v okamžiku překročení této hranice změna považována za podstatnou.</a:t>
            </a:r>
          </a:p>
          <a:p>
            <a:pPr lvl="0" algn="just"/>
            <a:r>
              <a:rPr lang="cs-CZ" b="1" dirty="0"/>
              <a:t>Nepodstatná změna harmonogramu realizace aktivit - </a:t>
            </a:r>
            <a:r>
              <a:rPr lang="cs-CZ" dirty="0"/>
              <a:t>jde o změnu termínů aktivit, která nemá za následek posun termínu ukončení celkové realizace malého projektu. KU změnu popíše přímo ve formuláři ZZ. 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3000" dirty="0"/>
              <a:t>Změna nesmí mít vliv na délku projektu.</a:t>
            </a:r>
          </a:p>
          <a:p>
            <a:pPr lvl="0" algn="just"/>
            <a:r>
              <a:rPr lang="cs-CZ" b="1" dirty="0"/>
              <a:t>Nepodstatná změna technických parametrů položky </a:t>
            </a:r>
            <a:r>
              <a:rPr lang="cs-CZ" dirty="0"/>
              <a:t>(např. když se výrobek s parametry  uvedenými v </a:t>
            </a:r>
            <a:r>
              <a:rPr lang="cs-CZ" dirty="0" err="1"/>
              <a:t>ŽoNFP</a:t>
            </a:r>
            <a:r>
              <a:rPr lang="cs-CZ" dirty="0"/>
              <a:t> přestane vyrábět...).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9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F53A4D9E-01EA-409A-841A-5F9C662F1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617" y="79864"/>
            <a:ext cx="8183200" cy="67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1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F7D233F-B54E-4A8D-A5FE-2622861A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b="1" dirty="0"/>
              <a:t>Podstatné změny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74BC815-78AB-4E0A-B001-E26D79B8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253331"/>
            <a:ext cx="11661913" cy="53992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u="sng" dirty="0"/>
              <a:t>Podstatné změny rozdělujeme na 3 typy: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Správce a není potřeba dodatek </a:t>
            </a:r>
            <a:r>
              <a:rPr lang="cs-CZ" dirty="0"/>
              <a:t>ke Smlouvě o poskytnutí NFP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Správce a vyžaduje se podpis dodatku </a:t>
            </a:r>
            <a:r>
              <a:rPr lang="cs-CZ" dirty="0"/>
              <a:t>ke Smlouvě o poskytnutí NFP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Regionální výbor a vyžaduje se podpis dodatku</a:t>
            </a:r>
            <a:r>
              <a:rPr lang="cs-CZ" dirty="0"/>
              <a:t> ke Smlouvě o poskytnutí NFP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KU musí písemně zaslat národně příslušnému Správci Žádost o změnu včetně příloh (v případě změny rozpočtu přepracovaný podrobný rozpočet) </a:t>
            </a:r>
            <a:r>
              <a:rPr lang="cs-CZ" b="1" dirty="0">
                <a:solidFill>
                  <a:srgbClr val="FF0000"/>
                </a:solidFill>
              </a:rPr>
              <a:t>ve 2 originálních vyhotoveních </a:t>
            </a:r>
            <a:r>
              <a:rPr lang="cs-CZ" dirty="0"/>
              <a:t>a zároveň v elektronické verzi na e-mailovou adresu příslušného Správce:</a:t>
            </a:r>
          </a:p>
          <a:p>
            <a:pPr lvl="1" algn="just">
              <a:lnSpc>
                <a:spcPct val="80000"/>
              </a:lnSpc>
              <a:buFont typeface="Calibri" panose="020F0502020204030204" pitchFamily="34" charset="0"/>
              <a:buChar char="-"/>
            </a:pPr>
            <a:r>
              <a:rPr lang="cs-CZ" sz="2800" dirty="0"/>
              <a:t>ad 1. a 2. min. </a:t>
            </a:r>
            <a:r>
              <a:rPr lang="cs-CZ" sz="2800" b="1" dirty="0">
                <a:solidFill>
                  <a:srgbClr val="FF0000"/>
                </a:solidFill>
              </a:rPr>
              <a:t>10 kalendářních dnů před plánovaným uskutečněním změny</a:t>
            </a:r>
            <a:r>
              <a:rPr lang="cs-CZ" sz="2800" dirty="0"/>
              <a:t>, </a:t>
            </a:r>
          </a:p>
          <a:p>
            <a:pPr lvl="1" algn="just">
              <a:lnSpc>
                <a:spcPct val="80000"/>
              </a:lnSpc>
              <a:buFont typeface="Calibri" panose="020F0502020204030204" pitchFamily="34" charset="0"/>
              <a:buChar char="-"/>
            </a:pPr>
            <a:r>
              <a:rPr lang="cs-CZ" sz="2800" dirty="0"/>
              <a:t>ad. 3 min. </a:t>
            </a:r>
            <a:r>
              <a:rPr lang="cs-CZ" sz="2800" b="1" dirty="0">
                <a:solidFill>
                  <a:srgbClr val="FF0000"/>
                </a:solidFill>
              </a:rPr>
              <a:t>30 kalendářních dnů před plánovaným uskutečněním změny</a:t>
            </a:r>
            <a:r>
              <a:rPr lang="cs-CZ" sz="2800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67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F538E11-F483-4D78-B3A6-AC3E11ED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9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Správce a není potřeba dodatek </a:t>
            </a:r>
            <a:r>
              <a:rPr lang="cs-CZ" b="1" dirty="0"/>
              <a:t>ke 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970ED1F-2366-4D85-8BE9-B3FB062C7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1978025"/>
            <a:ext cx="11014364" cy="462568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dirty="0"/>
              <a:t>Změna rozpočtu, kdy dojde ke změně některé rozpočtové kapitoly o více než 15 % její hodnoty uvedené ve Smlouvě o NFP tak, že požadovaná změna nemá vliv na cíle projektu, jeho aktivity, ani celkovou výši rozpočtu (Přílohou formuláře Žádosti o změnu je přepracovaný podrobný rozpočet</a:t>
            </a:r>
            <a:r>
              <a:rPr lang="cs-CZ" dirty="0" smtClean="0"/>
              <a:t>),</a:t>
            </a:r>
          </a:p>
          <a:p>
            <a:pPr lvl="0" algn="just"/>
            <a:r>
              <a:rPr lang="cs-CZ" dirty="0"/>
              <a:t>zařazení nových položek do soupisu stavebních prací bez navýšení celkové výše způsobilých výdajů malého projektu</a:t>
            </a:r>
            <a:r>
              <a:rPr lang="cs-CZ" dirty="0" smtClean="0"/>
              <a:t>,</a:t>
            </a:r>
          </a:p>
          <a:p>
            <a:pPr lvl="0" algn="just"/>
            <a:r>
              <a:rPr lang="cs-CZ" dirty="0"/>
              <a:t>změna parametrů položky (při stavebních pracích, práce navíc), je však nutné </a:t>
            </a:r>
            <a:r>
              <a:rPr lang="cs-CZ" dirty="0" err="1"/>
              <a:t>dodatkovat</a:t>
            </a:r>
            <a:r>
              <a:rPr lang="cs-CZ" dirty="0"/>
              <a:t> Smlouvou o </a:t>
            </a:r>
            <a:r>
              <a:rPr lang="cs-CZ" dirty="0" smtClean="0"/>
              <a:t>dílo</a:t>
            </a:r>
          </a:p>
          <a:p>
            <a:pPr lvl="0" algn="just"/>
            <a:r>
              <a:rPr lang="cs-CZ" dirty="0"/>
              <a:t>alternativní změny plnění aktivit, které nemají dopad na schválený rozpočet (např. online formou – pracovní setkání, videokonference, aj.), které pomůžou zajistit plánované aktivity po dobu trvání mimořádné situace vyhlášené vládou ČR/SR, při naplnění cílů malého projektu</a:t>
            </a:r>
          </a:p>
        </p:txBody>
      </p:sp>
    </p:spTree>
    <p:extLst>
      <p:ext uri="{BB962C8B-B14F-4D97-AF65-F5344CB8AC3E}">
        <p14:creationId xmlns:p14="http://schemas.microsoft.com/office/powerpoint/2010/main" val="276872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E06277-0A72-4F43-B79D-7E078209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8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Správce a vyžaduje se podpis dodatku </a:t>
            </a:r>
            <a:r>
              <a:rPr lang="cs-CZ" b="1" dirty="0"/>
              <a:t>ke 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36172E2-5EC5-49B4-ADA4-C8AB21CD4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Změna místa realizace jednotlivých aktivit</a:t>
            </a:r>
            <a:r>
              <a:rPr lang="cs-CZ" dirty="0" smtClean="0"/>
              <a:t>,</a:t>
            </a:r>
            <a:endParaRPr lang="cs-CZ" sz="1800" dirty="0"/>
          </a:p>
          <a:p>
            <a:pPr lvl="0"/>
            <a:r>
              <a:rPr lang="cs-CZ" dirty="0"/>
              <a:t>Další závažné změny ovlivňující cíle MP</a:t>
            </a:r>
            <a:r>
              <a:rPr lang="cs-CZ" dirty="0" smtClean="0"/>
              <a:t>,</a:t>
            </a:r>
            <a:endParaRPr lang="cs-CZ" sz="1800" dirty="0"/>
          </a:p>
          <a:p>
            <a:pPr lvl="0"/>
            <a:r>
              <a:rPr lang="cs-CZ" dirty="0"/>
              <a:t>Změna </a:t>
            </a:r>
            <a:r>
              <a:rPr lang="cs-CZ" dirty="0" smtClean="0"/>
              <a:t>čísla bankovního účtu KU,</a:t>
            </a:r>
            <a:endParaRPr lang="cs-CZ" sz="1800" dirty="0"/>
          </a:p>
          <a:p>
            <a:pPr lvl="0"/>
            <a:r>
              <a:rPr lang="cs-CZ" dirty="0"/>
              <a:t>Prodloužení realizace MP s tím, že doba realizace stále nepřesáhne 12 měsíců</a:t>
            </a:r>
            <a:r>
              <a:rPr lang="cs-CZ" dirty="0" smtClean="0"/>
              <a:t>,</a:t>
            </a:r>
            <a:endParaRPr lang="cs-CZ" sz="1800" dirty="0"/>
          </a:p>
          <a:p>
            <a:pPr lvl="0"/>
            <a:r>
              <a:rPr lang="cs-CZ" dirty="0"/>
              <a:t>Posun doby, začátku a konce realizace </a:t>
            </a:r>
            <a:r>
              <a:rPr lang="cs-CZ" dirty="0" smtClean="0"/>
              <a:t>MP,</a:t>
            </a:r>
          </a:p>
          <a:p>
            <a:pPr lvl="0"/>
            <a:r>
              <a:rPr lang="cs-CZ" dirty="0"/>
              <a:t>prodloužení termínu realizace MP nad 12 měsíců, maximálně však do 18 měsíců (z důvodu mimořádné situace vyhlášené vládou ČR/SR)</a:t>
            </a:r>
          </a:p>
        </p:txBody>
      </p:sp>
    </p:spTree>
    <p:extLst>
      <p:ext uri="{BB962C8B-B14F-4D97-AF65-F5344CB8AC3E}">
        <p14:creationId xmlns:p14="http://schemas.microsoft.com/office/powerpoint/2010/main" val="3634774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860</Words>
  <Application>Microsoft Office PowerPoint</Application>
  <PresentationFormat>Vlastní</PresentationFormat>
  <Paragraphs>114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Změny v průběhu realizace malého projektu</vt:lpstr>
      <vt:lpstr>Změny v malém projektu</vt:lpstr>
      <vt:lpstr>Změny v malém projektu</vt:lpstr>
      <vt:lpstr>Oznámení o změně údajů</vt:lpstr>
      <vt:lpstr>Nepodstatné změny</vt:lpstr>
      <vt:lpstr>Prezentace aplikace PowerPoint</vt:lpstr>
      <vt:lpstr>Podstatné změny </vt:lpstr>
      <vt:lpstr>Podstatné změny, které schvaluje Správce a není potřeba dodatek ke Smlouvě o NFP</vt:lpstr>
      <vt:lpstr>Podstatné změny, které schvaluje Správce a vyžaduje se podpis dodatku ke Smlouvě o NFP</vt:lpstr>
      <vt:lpstr>Podstatné změny, které schvaluje RV a vyžaduje se podpis dodatku ke Smlouvě o NFP</vt:lpstr>
      <vt:lpstr>Podstatné změny, které schvaluje RV a vyžaduje se podpis dodatku ke Smlouvě o NFP</vt:lpstr>
      <vt:lpstr>NEPŘÍPUSTNÉ ZMĚNY</vt:lpstr>
      <vt:lpstr>COVID-19 a realizace malých projektů</vt:lpstr>
      <vt:lpstr>COVID-19 a prodloužení realizace MP</vt:lpstr>
      <vt:lpstr>COVID-19 a žádost o změnu realizace MP</vt:lpstr>
      <vt:lpstr>Formulář žádosti je na webových stránkách Správce: https://www.regionbilekarpaty.cz/dokumentace-pro-konecne-uzivatele- </vt:lpstr>
      <vt:lpstr>Prezentace aplikace PowerPoint</vt:lpstr>
      <vt:lpstr>Prezentace aplikace PowerPoint</vt:lpstr>
      <vt:lpstr>Děkuji vám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KarolinaOndruskova</cp:lastModifiedBy>
  <cp:revision>117</cp:revision>
  <cp:lastPrinted>2018-10-05T12:42:55Z</cp:lastPrinted>
  <dcterms:created xsi:type="dcterms:W3CDTF">2018-08-14T04:53:05Z</dcterms:created>
  <dcterms:modified xsi:type="dcterms:W3CDTF">2021-06-07T13:45:21Z</dcterms:modified>
</cp:coreProperties>
</file>